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32" r:id="rId2"/>
    <p:sldId id="333" r:id="rId3"/>
    <p:sldId id="334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7" r:id="rId27"/>
    <p:sldId id="358" r:id="rId28"/>
    <p:sldId id="359" r:id="rId29"/>
    <p:sldId id="282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3D37F"/>
    <a:srgbClr val="FFFFCC"/>
    <a:srgbClr val="FF66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4" autoAdjust="0"/>
    <p:restoredTop sz="95369" autoAdjust="0"/>
  </p:normalViewPr>
  <p:slideViewPr>
    <p:cSldViewPr>
      <p:cViewPr>
        <p:scale>
          <a:sx n="66" d="100"/>
          <a:sy n="66" d="100"/>
        </p:scale>
        <p:origin x="-5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0D26152-F2CF-4BC4-BD96-A89868A20C32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C4C4654A-3614-4CB9-A6A2-E01C3DC3E5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389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A7DAF1E-8621-4E6C-8E99-A70B67251532}" type="slidenum">
              <a:rPr lang="zh-CN" altLang="en-US">
                <a:solidFill>
                  <a:srgbClr val="000000"/>
                </a:solidFill>
              </a:rPr>
              <a:pPr eaLnBrk="1" hangingPunct="1"/>
              <a:t>14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1830725-CE49-4803-AA42-9B34EADC0EE4}" type="slidenum">
              <a:rPr lang="zh-CN" altLang="en-US">
                <a:solidFill>
                  <a:srgbClr val="000000"/>
                </a:solidFill>
              </a:rPr>
              <a:pPr eaLnBrk="1" hangingPunct="1"/>
              <a:t>20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6B46D-D073-4D1E-AC7A-E1FB298F61E4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DB9A8-877F-4EC3-A8D9-A9318C368E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831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5FCD4-0224-4A01-8610-7766CFB6F63A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68050-627C-481C-B400-78B92B7C06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496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AF11C-1C35-4A1C-BA35-E1CFA79C97E5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E3F6-809B-456E-AA3B-7718AF6C96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16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1FCED-0088-4BFC-BDE8-8BD89FB9D2E5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4A4B6-A9AF-4162-9F22-F6A00A8253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489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0AD7D-44AE-4117-BBF7-87ADD3649F53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9B7D5-8EEB-4CC8-890B-AAB692E0AE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873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69667-883A-4976-B30B-CF8889551C56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981BD-BB64-4549-8786-2339C27A85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871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D931F-C8DC-4F0A-B110-2B655D56BDA4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BF29-C8FA-400D-A95B-CF5037C42E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96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F25DF-1446-4A16-A430-9E35B8650C45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8F295-BACB-452C-8C89-002A6E1364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6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268F5-1C55-4B26-8006-6AC85E10D8B5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C942E-65A8-4518-8E46-D2F9A4FF7A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18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5E43D-A377-487F-AE84-A9D6E426FEB0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A9ED1-A609-4DD3-B70B-589B2A8BA0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77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DA277-3EC4-499C-91D6-572E851AC52C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82052-9C1A-4D5F-918F-A8EA802D14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68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../../&#30446;&#24405;A.ppt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C761529-50F7-4655-8DF5-28D69D2EC48D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032EC5D-AAA0-4AE7-9A7B-D68EFFBF50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1031" name="Group 7"/>
          <p:cNvGrpSpPr>
            <a:grpSpLocks/>
          </p:cNvGrpSpPr>
          <p:nvPr userDrawn="1"/>
        </p:nvGrpSpPr>
        <p:grpSpPr bwMode="auto">
          <a:xfrm>
            <a:off x="6227763" y="6537325"/>
            <a:ext cx="2881312" cy="276225"/>
            <a:chOff x="3923" y="4118"/>
            <a:chExt cx="1815" cy="174"/>
          </a:xfrm>
        </p:grpSpPr>
        <p:pic>
          <p:nvPicPr>
            <p:cNvPr id="1032" name="Picture 5" descr="按扭1">
              <a:hlinkClick r:id="rId14" action="ppaction://hlinkpres?slideindex=1&amp;slidetitle=" tooltip="目录A"/>
            </p:cNvPr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4118"/>
              <a:ext cx="42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3" name="Picture 6" descr="按扭2">
              <a:hlinkClick r:id="" action="ppaction://hlinkshowjump?jump=previousslide" tooltip="上一页"/>
            </p:cNvPr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4" y="4118"/>
              <a:ext cx="42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7" descr="按扭3">
              <a:hlinkClick r:id="" action="ppaction://hlinkshowjump?jump=nextslide" tooltip="下一页"/>
            </p:cNvPr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9" y="4118"/>
              <a:ext cx="42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8" descr="按扭5">
              <a:hlinkClick r:id="" action="ppaction://hlinkshowjump?jump=endshow"/>
            </p:cNvPr>
            <p:cNvPicPr>
              <a:picLocks noChangeAspect="1" noChangeArrowheads="1"/>
            </p:cNvPicPr>
            <p:nvPr userDrawn="1"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9" y="4118"/>
              <a:ext cx="42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 dir="in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20843;&#24180;&#32423;\unit%203\unit3\SectionA\1b.mp3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uanling.net/index11111311113.html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0021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111238" y="2780928"/>
            <a:ext cx="4529708" cy="3230105"/>
          </a:xfrm>
          <a:prstGeom prst="ellipse">
            <a:avLst/>
          </a:prstGeom>
          <a:noFill/>
          <a:ln>
            <a:noFill/>
          </a:ln>
          <a:extLst/>
        </p:spPr>
      </p:pic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71813" y="376238"/>
            <a:ext cx="1590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</a:rPr>
              <a:t>Unit  3</a:t>
            </a: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63525" y="1384300"/>
            <a:ext cx="8713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</a:rPr>
              <a:t>I’m  more  outgoing   than  my  sister.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ChangeArrowheads="1"/>
          </p:cNvSpPr>
          <p:nvPr/>
        </p:nvSpPr>
        <p:spPr bwMode="auto">
          <a:xfrm>
            <a:off x="1114425" y="188913"/>
            <a:ext cx="60483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500" b="1">
                <a:solidFill>
                  <a:srgbClr val="6600CC"/>
                </a:solidFill>
              </a:rPr>
              <a:t>Talk about the differences.</a:t>
            </a:r>
          </a:p>
        </p:txBody>
      </p:sp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395288" y="1052513"/>
            <a:ext cx="8424862" cy="476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Comic Sans MS" pitchFamily="66" charset="0"/>
              </a:rPr>
              <a:t>Who is tall, Tina or Tara?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Comic Sans MS" pitchFamily="66" charset="0"/>
              </a:rPr>
              <a:t>Who is heavy, Peter or Paul?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Comic Sans MS" pitchFamily="66" charset="0"/>
              </a:rPr>
              <a:t>Who has long hair, Tom or Sam?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Comic Sans MS" pitchFamily="66" charset="0"/>
              </a:rPr>
              <a:t>Who is quietly, Tom or Sam?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Comic Sans MS" pitchFamily="66" charset="0"/>
              </a:rPr>
              <a:t>Who is loudly, Tina or Tara?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Comic Sans MS" pitchFamily="66" charset="0"/>
              </a:rPr>
              <a:t>Who is short and thin, Peter or Paul?</a:t>
            </a: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3275013" y="1058863"/>
            <a:ext cx="13096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Tina</a:t>
            </a: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3778250" y="1844675"/>
            <a:ext cx="1944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Peter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6586538" y="2708275"/>
            <a:ext cx="13096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Sam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3983038" y="3506788"/>
            <a:ext cx="13096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Tom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3779838" y="4365625"/>
            <a:ext cx="13096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Tina</a:t>
            </a:r>
          </a:p>
        </p:txBody>
      </p:sp>
      <p:sp>
        <p:nvSpPr>
          <p:cNvPr id="167948" name="Text Box 12"/>
          <p:cNvSpPr txBox="1">
            <a:spLocks noChangeArrowheads="1"/>
          </p:cNvSpPr>
          <p:nvPr/>
        </p:nvSpPr>
        <p:spPr bwMode="auto">
          <a:xfrm>
            <a:off x="7740650" y="5157788"/>
            <a:ext cx="1309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Paul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7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7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7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7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7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7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7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679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67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679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67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3" grpId="0" autoUpdateAnimBg="0"/>
      <p:bldP spid="167944" grpId="0" autoUpdateAnimBg="0"/>
      <p:bldP spid="167945" grpId="0" autoUpdateAnimBg="0"/>
      <p:bldP spid="167946" grpId="0" autoUpdateAnimBg="0"/>
      <p:bldP spid="167947" grpId="0" autoUpdateAnimBg="0"/>
      <p:bldP spid="16794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 descr="}[RT4JZ$H$`H3B9{H_MP(L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828040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Oval 3"/>
          <p:cNvSpPr>
            <a:spLocks noChangeArrowheads="1"/>
          </p:cNvSpPr>
          <p:nvPr/>
        </p:nvSpPr>
        <p:spPr bwMode="auto">
          <a:xfrm>
            <a:off x="323850" y="331788"/>
            <a:ext cx="576263" cy="504825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200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1b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71550" y="260350"/>
            <a:ext cx="74168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zh-CN" sz="2800">
                <a:solidFill>
                  <a:srgbClr val="9933FF"/>
                </a:solidFill>
              </a:rPr>
              <a:t>Listen and number the pairs of twins in the picture [1-3].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8134350" y="400050"/>
            <a:ext cx="647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>
                <a:solidFill>
                  <a:srgbClr val="3333FF"/>
                </a:solidFill>
              </a:rPr>
              <a:t>1</a:t>
            </a:r>
          </a:p>
        </p:txBody>
      </p:sp>
      <p:sp>
        <p:nvSpPr>
          <p:cNvPr id="12294" name="Text Box 13"/>
          <p:cNvSpPr txBox="1">
            <a:spLocks noChangeArrowheads="1"/>
          </p:cNvSpPr>
          <p:nvPr/>
        </p:nvSpPr>
        <p:spPr bwMode="auto">
          <a:xfrm>
            <a:off x="6337300" y="4940300"/>
            <a:ext cx="647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zh-CN">
              <a:solidFill>
                <a:srgbClr val="3333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08513" y="1825625"/>
            <a:ext cx="4683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37300" y="4940300"/>
            <a:ext cx="4683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3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2163" y="2781300"/>
            <a:ext cx="46672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1" name="1b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5" y="571500"/>
            <a:ext cx="64293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601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6"/>
          <p:cNvGrpSpPr>
            <a:grpSpLocks/>
          </p:cNvGrpSpPr>
          <p:nvPr/>
        </p:nvGrpSpPr>
        <p:grpSpPr bwMode="auto">
          <a:xfrm>
            <a:off x="1200150" y="809625"/>
            <a:ext cx="6318250" cy="4518025"/>
            <a:chOff x="1187622" y="404664"/>
            <a:chExt cx="6318704" cy="4518362"/>
          </a:xfrm>
        </p:grpSpPr>
        <p:pic>
          <p:nvPicPr>
            <p:cNvPr id="13316" name="图片 3" descr="屏幕剪辑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3" y="404664"/>
              <a:ext cx="6318703" cy="3888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7" name="图片 5" descr="屏幕剪辑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2" y="4149080"/>
              <a:ext cx="2602553" cy="773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1b.mp3">
            <a:hlinkClick r:id="" action="ppaction://media"/>
          </p:cNvPr>
          <p:cNvPicPr>
            <a:picLocks noChangeAspect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2292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 numSld="2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 descr="屏幕剪辑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57338"/>
            <a:ext cx="69151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09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1142984"/>
            <a:ext cx="3214678" cy="4629136"/>
          </a:xfrm>
          <a:prstGeom prst="ellipse">
            <a:avLst/>
          </a:prstGeom>
          <a:noFill/>
          <a:extLst/>
        </p:spPr>
      </p:pic>
      <p:pic>
        <p:nvPicPr>
          <p:cNvPr id="168963" name="Picture 3" descr="10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000760" y="1285860"/>
            <a:ext cx="3143240" cy="4143404"/>
          </a:xfrm>
          <a:prstGeom prst="ellipse">
            <a:avLst/>
          </a:prstGeom>
          <a:noFill/>
          <a:extLst/>
        </p:spPr>
      </p:pic>
      <p:sp>
        <p:nvSpPr>
          <p:cNvPr id="168964" name="Rectangle 4"/>
          <p:cNvSpPr>
            <a:spLocks noChangeArrowheads="1"/>
          </p:cNvSpPr>
          <p:nvPr/>
        </p:nvSpPr>
        <p:spPr bwMode="auto">
          <a:xfrm>
            <a:off x="2786063" y="4643438"/>
            <a:ext cx="9604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400" b="1">
                <a:solidFill>
                  <a:srgbClr val="CC0066"/>
                </a:solidFill>
                <a:latin typeface="Times New Roman" pitchFamily="18" charset="0"/>
              </a:rPr>
              <a:t>tall</a:t>
            </a:r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5130800" y="4576763"/>
            <a:ext cx="14557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400" b="1">
                <a:solidFill>
                  <a:srgbClr val="CC0066"/>
                </a:solidFill>
                <a:latin typeface="Times New Roman" pitchFamily="18" charset="0"/>
              </a:rPr>
              <a:t>tall</a:t>
            </a:r>
            <a:r>
              <a:rPr kumimoji="1" lang="en-US" altLang="zh-CN" sz="4400" b="1">
                <a:solidFill>
                  <a:srgbClr val="9933FF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8966" name="Rectangle 6"/>
          <p:cNvSpPr>
            <a:spLocks noChangeArrowheads="1"/>
          </p:cNvSpPr>
          <p:nvPr/>
        </p:nvSpPr>
        <p:spPr bwMode="auto">
          <a:xfrm>
            <a:off x="5072063" y="857250"/>
            <a:ext cx="15589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zh-CN" altLang="en-US" sz="4000" b="1">
                <a:solidFill>
                  <a:srgbClr val="CCCC00"/>
                </a:solidFill>
                <a:latin typeface="Times New Roman" pitchFamily="18" charset="0"/>
              </a:rPr>
              <a:t> </a:t>
            </a:r>
            <a:r>
              <a:rPr kumimoji="1" lang="en-US" altLang="zh-CN" sz="4000" b="1">
                <a:solidFill>
                  <a:srgbClr val="FF0000"/>
                </a:solidFill>
                <a:latin typeface="Times New Roman" pitchFamily="18" charset="0"/>
              </a:rPr>
              <a:t>2.26m</a:t>
            </a:r>
            <a:endParaRPr kumimoji="1" lang="en-US" altLang="zh-CN" sz="32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68967" name="Rectangle 7"/>
          <p:cNvSpPr>
            <a:spLocks noChangeArrowheads="1"/>
          </p:cNvSpPr>
          <p:nvPr/>
        </p:nvSpPr>
        <p:spPr bwMode="auto">
          <a:xfrm>
            <a:off x="6715125" y="785813"/>
            <a:ext cx="1671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b="1">
                <a:solidFill>
                  <a:srgbClr val="000000"/>
                </a:solidFill>
                <a:latin typeface="Times New Roman" pitchFamily="18" charset="0"/>
              </a:rPr>
              <a:t>Yao Ming</a:t>
            </a:r>
          </a:p>
        </p:txBody>
      </p:sp>
      <p:sp>
        <p:nvSpPr>
          <p:cNvPr id="168968" name="Rectangle 8"/>
          <p:cNvSpPr>
            <a:spLocks noGrp="1" noChangeArrowheads="1"/>
          </p:cNvSpPr>
          <p:nvPr>
            <p:ph type="title"/>
          </p:nvPr>
        </p:nvSpPr>
        <p:spPr>
          <a:xfrm>
            <a:off x="857250" y="500063"/>
            <a:ext cx="2735263" cy="838200"/>
          </a:xfrm>
        </p:spPr>
        <p:txBody>
          <a:bodyPr/>
          <a:lstStyle/>
          <a:p>
            <a:pPr algn="l"/>
            <a:r>
              <a:rPr lang="en-US" altLang="zh-CN" sz="2800" b="1" smtClean="0"/>
              <a:t>Liu Xiang</a:t>
            </a:r>
          </a:p>
        </p:txBody>
      </p:sp>
      <p:sp>
        <p:nvSpPr>
          <p:cNvPr id="168969" name="Text Box 9"/>
          <p:cNvSpPr txBox="1">
            <a:spLocks noChangeArrowheads="1"/>
          </p:cNvSpPr>
          <p:nvPr/>
        </p:nvSpPr>
        <p:spPr bwMode="auto">
          <a:xfrm>
            <a:off x="2500313" y="1357313"/>
            <a:ext cx="1643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ea typeface="楷体_GB2312"/>
                <a:cs typeface="楷体_GB2312"/>
              </a:rPr>
              <a:t>1.89m</a:t>
            </a:r>
          </a:p>
        </p:txBody>
      </p:sp>
      <p:sp>
        <p:nvSpPr>
          <p:cNvPr id="168972" name="Rectangle 12"/>
          <p:cNvSpPr>
            <a:spLocks noChangeArrowheads="1"/>
          </p:cNvSpPr>
          <p:nvPr/>
        </p:nvSpPr>
        <p:spPr bwMode="auto">
          <a:xfrm>
            <a:off x="1654175" y="5715000"/>
            <a:ext cx="74898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  <a:ea typeface="楷体_GB2312"/>
                <a:cs typeface="楷体_GB2312"/>
              </a:rPr>
              <a:t>Yao Ming </a:t>
            </a:r>
            <a:r>
              <a:rPr lang="en-US" altLang="zh-CN" sz="3200" b="1">
                <a:solidFill>
                  <a:srgbClr val="000000"/>
                </a:solidFill>
                <a:ea typeface="楷体_GB2312"/>
                <a:cs typeface="楷体_GB2312"/>
              </a:rPr>
              <a:t>is </a:t>
            </a:r>
            <a:r>
              <a:rPr lang="en-US" altLang="zh-CN" sz="3200" b="1">
                <a:solidFill>
                  <a:srgbClr val="FF0066"/>
                </a:solidFill>
                <a:ea typeface="楷体_GB2312"/>
                <a:cs typeface="楷体_GB2312"/>
              </a:rPr>
              <a:t>taller than</a:t>
            </a:r>
            <a:r>
              <a:rPr lang="en-US" altLang="zh-CN" sz="3200" b="1">
                <a:solidFill>
                  <a:srgbClr val="000000"/>
                </a:solidFill>
                <a:ea typeface="楷体_GB2312"/>
                <a:cs typeface="楷体_GB2312"/>
              </a:rPr>
              <a:t> Liu Xiang .</a:t>
            </a:r>
          </a:p>
        </p:txBody>
      </p:sp>
      <p:sp>
        <p:nvSpPr>
          <p:cNvPr id="15371" name="Rectangle 13"/>
          <p:cNvSpPr>
            <a:spLocks noChangeArrowheads="1"/>
          </p:cNvSpPr>
          <p:nvPr/>
        </p:nvSpPr>
        <p:spPr bwMode="auto">
          <a:xfrm>
            <a:off x="0" y="0"/>
            <a:ext cx="4968875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4000" b="1">
                <a:solidFill>
                  <a:srgbClr val="3333FF"/>
                </a:solidFill>
              </a:rPr>
              <a:t>Compare people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8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68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  <p:bldP spid="168965" grpId="0"/>
      <p:bldP spid="168966" grpId="0"/>
      <p:bldP spid="168967" grpId="0"/>
      <p:bldP spid="168968" grpId="0"/>
      <p:bldP spid="168969" grpId="0"/>
      <p:bldP spid="16897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2" descr="319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643063"/>
            <a:ext cx="2857500" cy="347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1905000" y="5181600"/>
            <a:ext cx="19732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rgbClr val="000000"/>
                </a:solidFill>
                <a:latin typeface="Times New Roman" pitchFamily="18" charset="0"/>
              </a:rPr>
              <a:t>1.60m</a:t>
            </a:r>
          </a:p>
        </p:txBody>
      </p:sp>
      <p:pic>
        <p:nvPicPr>
          <p:cNvPr id="172036" name="Picture 4" descr="u=1595028466,1450444890&amp;g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714500"/>
            <a:ext cx="2928937" cy="330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5943600" y="5181600"/>
            <a:ext cx="19732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rgbClr val="000000"/>
                </a:solidFill>
                <a:latin typeface="Times New Roman" pitchFamily="18" charset="0"/>
              </a:rPr>
              <a:t>1.58m</a:t>
            </a: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1828800" y="609600"/>
            <a:ext cx="187801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000000"/>
                </a:solidFill>
                <a:latin typeface="Times New Roman" pitchFamily="18" charset="0"/>
              </a:rPr>
              <a:t>short</a:t>
            </a:r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5334000" y="609600"/>
            <a:ext cx="255428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000000"/>
                </a:solidFill>
                <a:latin typeface="Times New Roman" pitchFamily="18" charset="0"/>
              </a:rPr>
              <a:t>short</a:t>
            </a:r>
            <a:r>
              <a:rPr lang="en-US" altLang="zh-CN" sz="6000" b="1">
                <a:solidFill>
                  <a:srgbClr val="FF33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72042" name="Rectangle 10"/>
          <p:cNvSpPr>
            <a:spLocks noChangeArrowheads="1"/>
          </p:cNvSpPr>
          <p:nvPr/>
        </p:nvSpPr>
        <p:spPr bwMode="auto">
          <a:xfrm>
            <a:off x="285750" y="214313"/>
            <a:ext cx="8858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  <a:ea typeface="楷体_GB2312"/>
                <a:cs typeface="楷体_GB2312"/>
              </a:rPr>
              <a:t>Zeng Zhiwei </a:t>
            </a:r>
            <a:r>
              <a:rPr lang="en-US" altLang="zh-CN" sz="3200" b="1">
                <a:solidFill>
                  <a:srgbClr val="000000"/>
                </a:solidFill>
                <a:ea typeface="楷体_GB2312"/>
                <a:cs typeface="楷体_GB2312"/>
              </a:rPr>
              <a:t>is </a:t>
            </a:r>
            <a:r>
              <a:rPr lang="en-US" altLang="zh-CN" sz="3200" b="1">
                <a:solidFill>
                  <a:srgbClr val="FF0066"/>
                </a:solidFill>
                <a:ea typeface="楷体_GB2312"/>
                <a:cs typeface="楷体_GB2312"/>
              </a:rPr>
              <a:t>shorter than</a:t>
            </a:r>
            <a:r>
              <a:rPr lang="en-US" altLang="zh-CN" sz="3200" b="1">
                <a:solidFill>
                  <a:srgbClr val="000000"/>
                </a:solidFill>
                <a:ea typeface="楷体_GB2312"/>
                <a:cs typeface="楷体_GB2312"/>
              </a:rPr>
              <a:t> Pan Changjiang.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/>
      <p:bldP spid="172037" grpId="0"/>
      <p:bldP spid="172038" grpId="0"/>
      <p:bldP spid="172039" grpId="0"/>
      <p:bldP spid="1720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1042988" y="333375"/>
            <a:ext cx="21748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000000"/>
                </a:solidFill>
                <a:latin typeface="Times New Roman" pitchFamily="18" charset="0"/>
              </a:rPr>
              <a:t>young</a:t>
            </a:r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4857750" y="428625"/>
            <a:ext cx="28511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000000"/>
                </a:solidFill>
                <a:latin typeface="Times New Roman" pitchFamily="18" charset="0"/>
              </a:rPr>
              <a:t>young</a:t>
            </a:r>
            <a:r>
              <a:rPr lang="en-US" altLang="zh-CN" sz="6000" b="1">
                <a:solidFill>
                  <a:srgbClr val="FF3300"/>
                </a:solidFill>
                <a:latin typeface="Times New Roman" pitchFamily="18" charset="0"/>
              </a:rPr>
              <a:t>er</a:t>
            </a:r>
          </a:p>
        </p:txBody>
      </p:sp>
      <p:pic>
        <p:nvPicPr>
          <p:cNvPr id="1730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14500"/>
            <a:ext cx="35814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1" name="Picture 5" descr="006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1643063"/>
            <a:ext cx="3571875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476375" y="4724400"/>
            <a:ext cx="2743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</a:rPr>
              <a:t>Liu Xing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435600" y="4581525"/>
            <a:ext cx="190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</a:rPr>
              <a:t>Xiao Yu</a:t>
            </a:r>
          </a:p>
        </p:txBody>
      </p:sp>
      <p:sp>
        <p:nvSpPr>
          <p:cNvPr id="173064" name="Rectangle 8"/>
          <p:cNvSpPr>
            <a:spLocks noChangeArrowheads="1"/>
          </p:cNvSpPr>
          <p:nvPr/>
        </p:nvSpPr>
        <p:spPr bwMode="auto">
          <a:xfrm>
            <a:off x="500063" y="5534025"/>
            <a:ext cx="8501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000" b="1">
                <a:solidFill>
                  <a:srgbClr val="000000"/>
                </a:solidFill>
                <a:ea typeface="楷体_GB2312"/>
                <a:cs typeface="楷体_GB2312"/>
              </a:rPr>
              <a:t>Xiao Yu</a:t>
            </a:r>
            <a:r>
              <a:rPr lang="en-US" altLang="zh-CN" sz="4000" b="1">
                <a:solidFill>
                  <a:srgbClr val="000000"/>
                </a:solidFill>
                <a:ea typeface="楷体_GB2312"/>
                <a:cs typeface="楷体_GB2312"/>
              </a:rPr>
              <a:t> is </a:t>
            </a:r>
            <a:r>
              <a:rPr lang="en-US" altLang="zh-CN" sz="4000" b="1">
                <a:solidFill>
                  <a:srgbClr val="FF0066"/>
                </a:solidFill>
                <a:ea typeface="楷体_GB2312"/>
                <a:cs typeface="楷体_GB2312"/>
              </a:rPr>
              <a:t>younger than</a:t>
            </a:r>
            <a:r>
              <a:rPr lang="en-US" altLang="zh-CN" sz="4000" b="1">
                <a:solidFill>
                  <a:srgbClr val="000000"/>
                </a:solidFill>
                <a:ea typeface="楷体_GB2312"/>
                <a:cs typeface="楷体_GB2312"/>
              </a:rPr>
              <a:t> Liu Xing.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7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autoUpdateAnimBg="0"/>
      <p:bldP spid="173059" grpId="0" autoUpdateAnimBg="0"/>
      <p:bldP spid="1730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953000" y="5453063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4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1619250" y="404813"/>
            <a:ext cx="130333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600" b="1">
                <a:solidFill>
                  <a:srgbClr val="000000"/>
                </a:solidFill>
                <a:latin typeface="Times New Roman" pitchFamily="18" charset="0"/>
              </a:rPr>
              <a:t>old</a:t>
            </a:r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5148263" y="476250"/>
            <a:ext cx="204628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600" b="1">
                <a:solidFill>
                  <a:srgbClr val="000000"/>
                </a:solidFill>
                <a:latin typeface="Times New Roman" pitchFamily="18" charset="0"/>
              </a:rPr>
              <a:t>old</a:t>
            </a:r>
            <a:r>
              <a:rPr lang="en-US" altLang="zh-CN" sz="6600" b="1">
                <a:solidFill>
                  <a:srgbClr val="FF3300"/>
                </a:solidFill>
                <a:latin typeface="Times New Roman" pitchFamily="18" charset="0"/>
              </a:rPr>
              <a:t>er</a:t>
            </a:r>
          </a:p>
        </p:txBody>
      </p:sp>
      <p:pic>
        <p:nvPicPr>
          <p:cNvPr id="174085" name="Picture 5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588" y="1828800"/>
            <a:ext cx="228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86" name="Picture 6" descr="未命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1844675"/>
            <a:ext cx="3043238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9" name="Rectangle 9"/>
          <p:cNvSpPr>
            <a:spLocks noChangeArrowheads="1"/>
          </p:cNvSpPr>
          <p:nvPr/>
        </p:nvSpPr>
        <p:spPr bwMode="auto">
          <a:xfrm>
            <a:off x="214313" y="5500688"/>
            <a:ext cx="8929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00"/>
                </a:solidFill>
                <a:ea typeface="楷体_GB2312"/>
                <a:cs typeface="楷体_GB2312"/>
              </a:rPr>
              <a:t>Zhang Xueyou </a:t>
            </a:r>
            <a:r>
              <a:rPr lang="en-US" altLang="zh-CN" sz="3600" b="1">
                <a:solidFill>
                  <a:srgbClr val="000000"/>
                </a:solidFill>
                <a:ea typeface="楷体_GB2312"/>
                <a:cs typeface="楷体_GB2312"/>
              </a:rPr>
              <a:t>is </a:t>
            </a:r>
            <a:r>
              <a:rPr lang="en-US" altLang="zh-CN" sz="3600" b="1">
                <a:solidFill>
                  <a:srgbClr val="FF0000"/>
                </a:solidFill>
                <a:ea typeface="楷体_GB2312"/>
                <a:cs typeface="楷体_GB2312"/>
              </a:rPr>
              <a:t>older than </a:t>
            </a:r>
            <a:r>
              <a:rPr kumimoji="1" lang="en-US" altLang="zh-CN" sz="3600" b="1">
                <a:solidFill>
                  <a:srgbClr val="000000"/>
                </a:solidFill>
                <a:ea typeface="楷体_GB2312"/>
                <a:cs typeface="楷体_GB2312"/>
              </a:rPr>
              <a:t>Liu Dehua</a:t>
            </a:r>
            <a:r>
              <a:rPr lang="en-US" altLang="zh-CN" sz="3600" b="1">
                <a:solidFill>
                  <a:srgbClr val="000000"/>
                </a:solidFill>
                <a:ea typeface="楷体_GB2312"/>
                <a:cs typeface="楷体_GB2312"/>
              </a:rPr>
              <a:t> .</a:t>
            </a:r>
            <a:endParaRPr lang="zh-CN" altLang="en-US" sz="3600" b="1">
              <a:solidFill>
                <a:srgbClr val="000000"/>
              </a:solidFill>
              <a:ea typeface="楷体_GB2312"/>
              <a:cs typeface="楷体_GB2312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4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74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/>
      <p:bldP spid="174084" grpId="0"/>
      <p:bldP spid="1740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6" name="Picture 2" descr="boy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357188"/>
            <a:ext cx="2398712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07" name="Picture 3" descr="boy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8" y="260350"/>
            <a:ext cx="2406650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4716463" y="3573463"/>
            <a:ext cx="3784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GB" altLang="zh-CN" sz="44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altLang="zh-CN" sz="4400" b="1">
                <a:solidFill>
                  <a:srgbClr val="FF0000"/>
                </a:solidFill>
                <a:latin typeface="Times New Roman" pitchFamily="18" charset="0"/>
              </a:rPr>
              <a:t>more </a:t>
            </a:r>
            <a:r>
              <a:rPr lang="en-GB" altLang="zh-CN" sz="4400" b="1">
                <a:solidFill>
                  <a:srgbClr val="000000"/>
                </a:solidFill>
                <a:latin typeface="Times New Roman" pitchFamily="18" charset="0"/>
              </a:rPr>
              <a:t>outgoing</a:t>
            </a:r>
            <a:endParaRPr lang="en-US" altLang="zh-CN" sz="4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971550" y="3357563"/>
            <a:ext cx="22653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GB" altLang="zh-CN" sz="4400" b="1">
                <a:solidFill>
                  <a:srgbClr val="000000"/>
                </a:solidFill>
                <a:latin typeface="Times New Roman" pitchFamily="18" charset="0"/>
              </a:rPr>
              <a:t>outgoing</a:t>
            </a:r>
            <a:endParaRPr lang="en-US" altLang="zh-CN" sz="4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5111" name="Rectangle 7"/>
          <p:cNvSpPr>
            <a:spLocks noChangeArrowheads="1"/>
          </p:cNvSpPr>
          <p:nvPr/>
        </p:nvSpPr>
        <p:spPr bwMode="auto">
          <a:xfrm>
            <a:off x="0" y="5214938"/>
            <a:ext cx="9036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00"/>
                </a:solidFill>
                <a:ea typeface="楷体_GB2312"/>
                <a:cs typeface="楷体_GB2312"/>
              </a:rPr>
              <a:t>Xu Xiyuan</a:t>
            </a:r>
            <a:r>
              <a:rPr lang="en-US" altLang="zh-CN" sz="3600" b="1">
                <a:solidFill>
                  <a:srgbClr val="000000"/>
                </a:solidFill>
                <a:ea typeface="楷体_GB2312"/>
                <a:cs typeface="楷体_GB2312"/>
              </a:rPr>
              <a:t> is </a:t>
            </a:r>
            <a:r>
              <a:rPr lang="en-GB" altLang="zh-CN" sz="3600" b="1">
                <a:solidFill>
                  <a:srgbClr val="FF0000"/>
                </a:solidFill>
                <a:ea typeface="楷体_GB2312"/>
                <a:cs typeface="楷体_GB2312"/>
              </a:rPr>
              <a:t>more outgoing</a:t>
            </a:r>
            <a:r>
              <a:rPr lang="en-US" altLang="zh-CN" sz="3600">
                <a:solidFill>
                  <a:srgbClr val="FF0000"/>
                </a:solidFill>
                <a:ea typeface="楷体_GB2312"/>
                <a:cs typeface="楷体_GB2312"/>
              </a:rPr>
              <a:t> </a:t>
            </a:r>
            <a:r>
              <a:rPr lang="en-US" altLang="zh-CN" sz="3600" b="1">
                <a:solidFill>
                  <a:srgbClr val="FF0066"/>
                </a:solidFill>
                <a:ea typeface="楷体_GB2312"/>
                <a:cs typeface="楷体_GB2312"/>
              </a:rPr>
              <a:t>than</a:t>
            </a:r>
            <a:r>
              <a:rPr lang="en-US" altLang="zh-CN" sz="3600" b="1">
                <a:solidFill>
                  <a:srgbClr val="000000"/>
                </a:solidFill>
                <a:ea typeface="楷体_GB2312"/>
                <a:cs typeface="楷体_GB2312"/>
              </a:rPr>
              <a:t> Xu Xidi.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5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7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75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9" grpId="0" autoUpdateAnimBg="0"/>
      <p:bldP spid="175110" grpId="0" autoUpdateAnimBg="0"/>
      <p:bldP spid="1751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 descr="李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214313"/>
            <a:ext cx="35052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1" name="Picture 3" descr="41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79388"/>
            <a:ext cx="3138488" cy="384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1258888" y="3933825"/>
            <a:ext cx="6769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200" b="1">
                <a:solidFill>
                  <a:srgbClr val="000000"/>
                </a:solidFill>
              </a:rPr>
              <a:t>Li Yong              </a:t>
            </a:r>
            <a:r>
              <a:rPr kumimoji="1" lang="en-US" altLang="zh-CN" sz="3200" b="1">
                <a:solidFill>
                  <a:srgbClr val="000000"/>
                </a:solidFill>
                <a:ea typeface="楷体_GB2312"/>
                <a:cs typeface="楷体_GB2312"/>
              </a:rPr>
              <a:t>Pan Changjiang</a:t>
            </a:r>
            <a:r>
              <a:rPr kumimoji="1" lang="en-US" altLang="zh-CN" sz="3200">
                <a:solidFill>
                  <a:srgbClr val="FF0000"/>
                </a:solidFill>
                <a:ea typeface="楷体_GB2312"/>
                <a:cs typeface="楷体_GB2312"/>
              </a:rPr>
              <a:t> </a:t>
            </a: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1331913" y="4797425"/>
            <a:ext cx="2057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</a:rPr>
              <a:t>funny </a:t>
            </a:r>
          </a:p>
        </p:txBody>
      </p:sp>
      <p:sp>
        <p:nvSpPr>
          <p:cNvPr id="176134" name="Text Box 6"/>
          <p:cNvSpPr txBox="1">
            <a:spLocks noChangeArrowheads="1"/>
          </p:cNvSpPr>
          <p:nvPr/>
        </p:nvSpPr>
        <p:spPr bwMode="auto">
          <a:xfrm>
            <a:off x="5219700" y="4868863"/>
            <a:ext cx="2209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3333FF"/>
                </a:solidFill>
              </a:rPr>
              <a:t>funn</a:t>
            </a:r>
            <a:r>
              <a:rPr lang="en-US" altLang="zh-CN" sz="4000" b="1">
                <a:solidFill>
                  <a:srgbClr val="FF0000"/>
                </a:solidFill>
              </a:rPr>
              <a:t>ier</a:t>
            </a:r>
          </a:p>
        </p:txBody>
      </p:sp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395288" y="5589588"/>
            <a:ext cx="8748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Pan Changjiang is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funnier than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Li Yong.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76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/>
      <p:bldP spid="176133" grpId="0"/>
      <p:bldP spid="176134" grpId="0"/>
      <p:bldP spid="1761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859088" y="1989138"/>
            <a:ext cx="342582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5000">
                <a:solidFill>
                  <a:srgbClr val="6600FF"/>
                </a:solidFill>
              </a:rPr>
              <a:t>Section A</a:t>
            </a:r>
          </a:p>
          <a:p>
            <a:pPr algn="ctr" eaLnBrk="1" hangingPunct="1">
              <a:lnSpc>
                <a:spcPct val="130000"/>
              </a:lnSpc>
            </a:pPr>
            <a:r>
              <a:rPr lang="en-US" altLang="zh-CN" sz="5000">
                <a:solidFill>
                  <a:srgbClr val="6600FF"/>
                </a:solidFill>
              </a:rPr>
              <a:t>Period One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2" name="Text Box 4"/>
          <p:cNvSpPr txBox="1">
            <a:spLocks noChangeArrowheads="1"/>
          </p:cNvSpPr>
          <p:nvPr/>
        </p:nvSpPr>
        <p:spPr bwMode="auto">
          <a:xfrm>
            <a:off x="571500" y="1071563"/>
            <a:ext cx="7924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</a:rPr>
              <a:t>形容词和副词有三种形式：原级，比较级和最高级。 </a:t>
            </a:r>
          </a:p>
        </p:txBody>
      </p:sp>
      <p:sp>
        <p:nvSpPr>
          <p:cNvPr id="314373" name="Text Box 5"/>
          <p:cNvSpPr txBox="1">
            <a:spLocks noChangeArrowheads="1"/>
          </p:cNvSpPr>
          <p:nvPr/>
        </p:nvSpPr>
        <p:spPr bwMode="auto">
          <a:xfrm>
            <a:off x="642938" y="2928938"/>
            <a:ext cx="8153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00"/>
                </a:solidFill>
                <a:latin typeface="Times New Roman" pitchFamily="18" charset="0"/>
              </a:rPr>
              <a:t>比较级用于两个人或事物的比较，是在原级形式的基础上变化的，可分为规则变化和不规则变化。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4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4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372" grpId="0"/>
      <p:bldP spid="3143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Text Box 2"/>
          <p:cNvSpPr txBox="1">
            <a:spLocks noChangeArrowheads="1"/>
          </p:cNvSpPr>
          <p:nvPr/>
        </p:nvSpPr>
        <p:spPr bwMode="auto">
          <a:xfrm>
            <a:off x="323850" y="836613"/>
            <a:ext cx="8569325" cy="4081462"/>
          </a:xfrm>
          <a:prstGeom prst="rect">
            <a:avLst/>
          </a:prstGeom>
          <a:solidFill>
            <a:srgbClr val="FFFFFF">
              <a:alpha val="50195"/>
            </a:srgbClr>
          </a:solidFill>
          <a:ln w="9525" algn="ctr">
            <a:solidFill>
              <a:srgbClr val="CCFF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形容词、副词比较级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规则变化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和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不规则变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化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。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规则变化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（</a:t>
            </a:r>
            <a:r>
              <a:rPr lang="zh-CN" altLang="en-US" sz="2800" b="1">
                <a:solidFill>
                  <a:srgbClr val="6600FF"/>
                </a:solidFill>
                <a:latin typeface="Times New Roman" pitchFamily="18" charset="0"/>
              </a:rPr>
              <a:t>单音节或部分双音节的形容词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或</a:t>
            </a:r>
            <a:r>
              <a:rPr lang="zh-CN" altLang="en-US" sz="2800" b="1">
                <a:solidFill>
                  <a:srgbClr val="6600FF"/>
                </a:solidFill>
                <a:latin typeface="Times New Roman" pitchFamily="18" charset="0"/>
              </a:rPr>
              <a:t>副词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 ）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1)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一般情况下，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比较级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，如：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clever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clever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           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few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few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small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small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等。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18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18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18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18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18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18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424862" cy="4713287"/>
          </a:xfrm>
          <a:prstGeom prst="rect">
            <a:avLst/>
          </a:prstGeom>
          <a:solidFill>
            <a:srgbClr val="FFFFFF">
              <a:alpha val="50195"/>
            </a:srgbClr>
          </a:solidFill>
          <a:ln w="9525" algn="ctr">
            <a:solidFill>
              <a:srgbClr val="CCFF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2)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以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e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结尾的词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，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比较级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r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即可。 如：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nice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nice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r   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cute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cute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r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 large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large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r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3)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以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辅音字母＋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y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结尾的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变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y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为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如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: easy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eas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    happy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happ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再如：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early , busy , heavy , dirty , lazy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也如此。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19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19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19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19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194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Text Box 2"/>
          <p:cNvSpPr txBox="1">
            <a:spLocks noChangeArrowheads="1"/>
          </p:cNvSpPr>
          <p:nvPr/>
        </p:nvSpPr>
        <p:spPr bwMode="auto">
          <a:xfrm>
            <a:off x="1116013" y="692150"/>
            <a:ext cx="6913562" cy="5410200"/>
          </a:xfrm>
          <a:prstGeom prst="rect">
            <a:avLst/>
          </a:prstGeom>
          <a:solidFill>
            <a:srgbClr val="FFFFFF">
              <a:alpha val="50195"/>
            </a:srgbClr>
          </a:solidFill>
          <a:ln w="9525" algn="ctr">
            <a:solidFill>
              <a:srgbClr val="CCFF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4)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以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辅元辅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结尾的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双写最后一个辅音字母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的词。 </a:t>
            </a:r>
          </a:p>
          <a:p>
            <a:pPr eaLnBrk="1" hangingPunct="1">
              <a:lnSpc>
                <a:spcPct val="120000"/>
              </a:lnSpc>
              <a:buFontTx/>
              <a:buAutoNum type="arabicPeriod"/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fat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fat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2. thin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thin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3. hot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hot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4. red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red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5. wet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wet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6. big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big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20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20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20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20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20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205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20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Text Box 2"/>
          <p:cNvSpPr txBox="1">
            <a:spLocks noChangeArrowheads="1"/>
          </p:cNvSpPr>
          <p:nvPr/>
        </p:nvSpPr>
        <p:spPr bwMode="auto">
          <a:xfrm>
            <a:off x="539750" y="981075"/>
            <a:ext cx="8208963" cy="4940300"/>
          </a:xfrm>
          <a:prstGeom prst="rect">
            <a:avLst/>
          </a:prstGeom>
          <a:solidFill>
            <a:srgbClr val="FFFFFF">
              <a:alpha val="50195"/>
            </a:srgbClr>
          </a:solidFill>
          <a:ln w="9525" algn="ctr">
            <a:solidFill>
              <a:srgbClr val="CCFF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5) 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多音节和部分双音节的词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需要在形容词原级前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＋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构成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比较级。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如：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beautiful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beautiful 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又如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: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delicious, popular, important, interesting, expensive, creative</a:t>
            </a:r>
          </a:p>
          <a:p>
            <a:pPr eaLnBrk="1" hangingPunct="1">
              <a:lnSpc>
                <a:spcPct val="110000"/>
              </a:lnSpc>
            </a:pP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双音节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的词如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: </a:t>
            </a:r>
            <a:b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careful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e careful </a:t>
            </a:r>
            <a:b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useful 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useful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1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21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21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21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Text Box 2"/>
          <p:cNvSpPr txBox="1">
            <a:spLocks noChangeArrowheads="1"/>
          </p:cNvSpPr>
          <p:nvPr/>
        </p:nvSpPr>
        <p:spPr bwMode="auto">
          <a:xfrm>
            <a:off x="250825" y="404813"/>
            <a:ext cx="8748713" cy="58642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 algn="ctr">
            <a:solidFill>
              <a:srgbClr val="CCFF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05000"/>
              </a:lnSpc>
            </a:pP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少数单音节词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也是这样，如： </a:t>
            </a:r>
            <a:b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pleased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pleased </a:t>
            </a:r>
          </a:p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tired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tired </a:t>
            </a:r>
          </a:p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b) 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不规则变化：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b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good —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better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 well —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better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  bad</a:t>
            </a:r>
            <a:r>
              <a:rPr lang="zh-CN" altLang="en-US" sz="3600" b="1">
                <a:solidFill>
                  <a:srgbClr val="000000"/>
                </a:solidFill>
                <a:latin typeface="Times New Roman" pitchFamily="18" charset="0"/>
              </a:rPr>
              <a:t>－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worse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many, much —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far —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farther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距离远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)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 </a:t>
            </a:r>
          </a:p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far —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further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程度深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) </a:t>
            </a:r>
          </a:p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old —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elder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长幼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)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  </a:t>
            </a:r>
          </a:p>
          <a:p>
            <a:pPr eaLnBrk="1" hangingPunct="1">
              <a:lnSpc>
                <a:spcPct val="105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old —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older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rgbClr val="6600FF"/>
                </a:solidFill>
                <a:latin typeface="Times New Roman" pitchFamily="18" charset="0"/>
              </a:rPr>
              <a:t>年龄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2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22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22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22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22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22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22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3225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2735263" y="333375"/>
            <a:ext cx="3924300" cy="7921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537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Exercises</a:t>
            </a:r>
            <a:endParaRPr lang="zh-CN" altLang="en-US" sz="4000" b="1" kern="10">
              <a:ln w="9525">
                <a:solidFill>
                  <a:srgbClr val="99CC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1260475" y="1412875"/>
            <a:ext cx="66246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写出下列单词的比较级。</a:t>
            </a:r>
            <a:endParaRPr lang="en-US" altLang="zh-CN" sz="36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255713" y="1989138"/>
            <a:ext cx="2524125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funny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quiet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serious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smart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outgoing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quickly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851275" y="1989138"/>
            <a:ext cx="3036888" cy="434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funn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quiet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serious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smart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  <a:endParaRPr lang="en-US" altLang="zh-CN" sz="3600" b="1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outgoing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solidFill>
                  <a:srgbClr val="000000"/>
                </a:solidFill>
                <a:latin typeface="Times New Roman" pitchFamily="18" charset="0"/>
              </a:rPr>
              <a:t> quickly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7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979613" y="1196975"/>
            <a:ext cx="3600450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tall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nice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big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funny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outgoing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old</a:t>
            </a:r>
          </a:p>
        </p:txBody>
      </p:sp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4283075" y="4941888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333399"/>
                </a:solidFill>
                <a:latin typeface="Times New Roman" pitchFamily="18" charset="0"/>
              </a:rPr>
              <a:t> old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auto">
          <a:xfrm>
            <a:off x="4354513" y="1344613"/>
            <a:ext cx="122555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wrap="none"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tall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2823" name="Rectangle 7"/>
          <p:cNvSpPr>
            <a:spLocks noChangeArrowheads="1"/>
          </p:cNvSpPr>
          <p:nvPr/>
        </p:nvSpPr>
        <p:spPr bwMode="auto">
          <a:xfrm>
            <a:off x="4356100" y="2060575"/>
            <a:ext cx="1584325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nice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162824" name="Rectangle 8"/>
          <p:cNvSpPr>
            <a:spLocks noChangeArrowheads="1"/>
          </p:cNvSpPr>
          <p:nvPr/>
        </p:nvSpPr>
        <p:spPr bwMode="auto">
          <a:xfrm>
            <a:off x="4367213" y="2781300"/>
            <a:ext cx="142875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wrap="none"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big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ger</a:t>
            </a:r>
          </a:p>
        </p:txBody>
      </p:sp>
      <p:sp>
        <p:nvSpPr>
          <p:cNvPr id="162825" name="Rectangle 9"/>
          <p:cNvSpPr>
            <a:spLocks noChangeArrowheads="1"/>
          </p:cNvSpPr>
          <p:nvPr/>
        </p:nvSpPr>
        <p:spPr bwMode="auto">
          <a:xfrm>
            <a:off x="4354513" y="3500438"/>
            <a:ext cx="163195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wrap="none"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funn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ier</a:t>
            </a:r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4364038" y="4221163"/>
            <a:ext cx="301625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wrap="none"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 outgoing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2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162819" grpId="0" autoUpdateAnimBg="0"/>
      <p:bldP spid="162822" grpId="0" autoUpdateAnimBg="0"/>
      <p:bldP spid="162823" grpId="0" autoUpdateAnimBg="0"/>
      <p:bldP spid="162824" grpId="0" autoUpdateAnimBg="0"/>
      <p:bldP spid="162825" grpId="0" autoUpdateAnimBg="0"/>
      <p:bldP spid="162826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403350" y="836613"/>
            <a:ext cx="2592388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late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expensive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thin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smart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high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fat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interesting</a:t>
            </a: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4392613" y="5372100"/>
            <a:ext cx="370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>
                <a:solidFill>
                  <a:srgbClr val="333399"/>
                </a:solidFill>
                <a:latin typeface="Times New Roman" pitchFamily="18" charset="0"/>
              </a:rPr>
              <a:t> interesting</a:t>
            </a:r>
          </a:p>
        </p:txBody>
      </p:sp>
      <p:sp>
        <p:nvSpPr>
          <p:cNvPr id="162831" name="Rectangle 15"/>
          <p:cNvSpPr>
            <a:spLocks noChangeArrowheads="1"/>
          </p:cNvSpPr>
          <p:nvPr/>
        </p:nvSpPr>
        <p:spPr bwMode="auto">
          <a:xfrm>
            <a:off x="4356100" y="912813"/>
            <a:ext cx="1343025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late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r</a:t>
            </a:r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4357688" y="1704975"/>
            <a:ext cx="3455987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more</a:t>
            </a: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 expensive</a:t>
            </a:r>
          </a:p>
        </p:txBody>
      </p:sp>
      <p:sp>
        <p:nvSpPr>
          <p:cNvPr id="162833" name="Rectangle 17"/>
          <p:cNvSpPr>
            <a:spLocks noChangeArrowheads="1"/>
          </p:cNvSpPr>
          <p:nvPr/>
        </p:nvSpPr>
        <p:spPr bwMode="auto">
          <a:xfrm>
            <a:off x="4356100" y="2419350"/>
            <a:ext cx="199390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thin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ner</a:t>
            </a:r>
          </a:p>
        </p:txBody>
      </p:sp>
      <p:sp>
        <p:nvSpPr>
          <p:cNvPr id="162836" name="Rectangle 20"/>
          <p:cNvSpPr>
            <a:spLocks noChangeArrowheads="1"/>
          </p:cNvSpPr>
          <p:nvPr/>
        </p:nvSpPr>
        <p:spPr bwMode="auto">
          <a:xfrm>
            <a:off x="4356100" y="3140075"/>
            <a:ext cx="2119313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smart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2837" name="Rectangle 21"/>
          <p:cNvSpPr>
            <a:spLocks noChangeArrowheads="1"/>
          </p:cNvSpPr>
          <p:nvPr/>
        </p:nvSpPr>
        <p:spPr bwMode="auto">
          <a:xfrm>
            <a:off x="4356100" y="3937000"/>
            <a:ext cx="1778000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high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er</a:t>
            </a:r>
          </a:p>
        </p:txBody>
      </p:sp>
      <p:sp>
        <p:nvSpPr>
          <p:cNvPr id="162839" name="Rectangle 23"/>
          <p:cNvSpPr>
            <a:spLocks noChangeArrowheads="1"/>
          </p:cNvSpPr>
          <p:nvPr/>
        </p:nvSpPr>
        <p:spPr bwMode="auto">
          <a:xfrm>
            <a:off x="4356100" y="4651375"/>
            <a:ext cx="1560513" cy="571500"/>
          </a:xfrm>
          <a:prstGeom prst="rect">
            <a:avLst/>
          </a:prstGeom>
          <a:noFill/>
          <a:ln w="12700" cap="rnd">
            <a:noFill/>
            <a:prstDash val="sysDot"/>
            <a:miter lim="800000"/>
            <a:headEnd/>
            <a:tailEnd/>
          </a:ln>
          <a:effectLst>
            <a:outerShdw dist="35921" dir="2700000" sy="50000" kx="2115830" algn="bl" rotWithShape="0">
              <a:srgbClr val="C0C0C0"/>
            </a:outerShdw>
          </a:effectLst>
        </p:spPr>
        <p:txBody>
          <a:bodyPr tIns="10800" bIns="10800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Times New Roman" pitchFamily="18" charset="0"/>
              </a:rPr>
              <a:t>fat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ter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2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2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6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62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/>
      <p:bldP spid="162821" grpId="0" autoUpdateAnimBg="0"/>
      <p:bldP spid="162831" grpId="0" autoUpdateAnimBg="0"/>
      <p:bldP spid="162832" grpId="0" autoUpdateAnimBg="0"/>
      <p:bldP spid="162833" grpId="0" autoUpdateAnimBg="0"/>
      <p:bldP spid="162836" grpId="0" autoUpdateAnimBg="0"/>
      <p:bldP spid="162837" grpId="0" autoUpdateAnimBg="0"/>
      <p:bldP spid="162839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val 10"/>
          <p:cNvSpPr>
            <a:spLocks noChangeArrowheads="1"/>
          </p:cNvSpPr>
          <p:nvPr/>
        </p:nvSpPr>
        <p:spPr bwMode="auto">
          <a:xfrm>
            <a:off x="5795963" y="2781300"/>
            <a:ext cx="1152525" cy="360363"/>
          </a:xfrm>
          <a:prstGeom prst="ellipse">
            <a:avLst/>
          </a:prstGeom>
          <a:gradFill rotWithShape="1">
            <a:gsLst>
              <a:gs pos="0">
                <a:srgbClr val="03D37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23" name="WordArt 9"/>
          <p:cNvSpPr>
            <a:spLocks noChangeArrowheads="1" noChangeShapeType="1" noTextEdit="1"/>
          </p:cNvSpPr>
          <p:nvPr/>
        </p:nvSpPr>
        <p:spPr bwMode="auto">
          <a:xfrm>
            <a:off x="1187450" y="1989138"/>
            <a:ext cx="5761038" cy="3021012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Comic Sans MS"/>
              </a:rPr>
              <a:t>Thank  you !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ransition spd="med" advClick="0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736725" y="42878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 sz="2400"/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4284663" y="5589588"/>
            <a:ext cx="14843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>
                <a:solidFill>
                  <a:srgbClr val="3333FF"/>
                </a:solidFill>
              </a:rPr>
              <a:t>    tall</a:t>
            </a:r>
          </a:p>
        </p:txBody>
      </p:sp>
      <p:sp>
        <p:nvSpPr>
          <p:cNvPr id="162823" name="Rectangle 7"/>
          <p:cNvSpPr>
            <a:spLocks noChangeArrowheads="1"/>
          </p:cNvSpPr>
          <p:nvPr/>
        </p:nvSpPr>
        <p:spPr bwMode="auto">
          <a:xfrm>
            <a:off x="2830513" y="5591175"/>
            <a:ext cx="145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3333FF"/>
                </a:solidFill>
              </a:rPr>
              <a:t>short</a:t>
            </a:r>
          </a:p>
        </p:txBody>
      </p:sp>
      <p:pic>
        <p:nvPicPr>
          <p:cNvPr id="6" name="Picture 21" descr="http://t3.baidu.com/it/u=487407837,2496484517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582613"/>
            <a:ext cx="351155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1" grpId="0"/>
      <p:bldP spid="1628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736725" y="42878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en-US" sz="2400"/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2843213" y="5516563"/>
            <a:ext cx="13668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>
                <a:solidFill>
                  <a:srgbClr val="3333FF"/>
                </a:solidFill>
              </a:rPr>
              <a:t>  fat</a:t>
            </a:r>
          </a:p>
        </p:txBody>
      </p:sp>
      <p:sp>
        <p:nvSpPr>
          <p:cNvPr id="163847" name="Rectangle 7"/>
          <p:cNvSpPr>
            <a:spLocks noChangeArrowheads="1"/>
          </p:cNvSpPr>
          <p:nvPr/>
        </p:nvSpPr>
        <p:spPr bwMode="auto">
          <a:xfrm>
            <a:off x="5364163" y="5516563"/>
            <a:ext cx="1114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3333FF"/>
                </a:solidFill>
              </a:rPr>
              <a:t>thin</a:t>
            </a:r>
          </a:p>
        </p:txBody>
      </p:sp>
      <p:pic>
        <p:nvPicPr>
          <p:cNvPr id="7" name="Picture 25" descr="13144677598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3"/>
          <a:stretch>
            <a:fillRect/>
          </a:stretch>
        </p:blipFill>
        <p:spPr bwMode="auto">
          <a:xfrm>
            <a:off x="2127250" y="908050"/>
            <a:ext cx="4876800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4" grpId="0"/>
      <p:bldP spid="1638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5605463" y="2565400"/>
            <a:ext cx="17303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quietly</a:t>
            </a: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1671638" y="2657475"/>
            <a:ext cx="1655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loudly</a:t>
            </a:r>
          </a:p>
        </p:txBody>
      </p:sp>
      <p:pic>
        <p:nvPicPr>
          <p:cNvPr id="5147" name="Picture 27" descr="http://t3.baidu.com/it/u=2597091459,1697060921&amp;fm=23&amp;gp=0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187624" y="225697"/>
            <a:ext cx="3165301" cy="2369866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5149" name="Picture 29" descr="http://t3.baidu.com/it/u=3183715765,2239518281&amp;fm=23&amp;gp=0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4692650" y="279623"/>
            <a:ext cx="3047702" cy="2285777"/>
          </a:xfrm>
          <a:prstGeom prst="ellipse">
            <a:avLst/>
          </a:prstGeom>
          <a:noFill/>
          <a:ln>
            <a:noFill/>
          </a:ln>
          <a:extLst/>
        </p:spPr>
      </p:pic>
      <p:pic>
        <p:nvPicPr>
          <p:cNvPr id="5150" name="Picture 30" descr="E:\图片库\人物\长直发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500166" y="3214686"/>
            <a:ext cx="1930546" cy="2864276"/>
          </a:xfrm>
          <a:prstGeom prst="ellipse">
            <a:avLst/>
          </a:prstGeom>
          <a:noFill/>
          <a:ln>
            <a:noFill/>
          </a:ln>
          <a:extLst/>
        </p:spPr>
      </p:pic>
      <p:sp>
        <p:nvSpPr>
          <p:cNvPr id="29" name="Text Box 23"/>
          <p:cNvSpPr txBox="1">
            <a:spLocks noChangeArrowheads="1"/>
          </p:cNvSpPr>
          <p:nvPr/>
        </p:nvSpPr>
        <p:spPr bwMode="auto">
          <a:xfrm>
            <a:off x="5273675" y="6037263"/>
            <a:ext cx="23034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short hair</a:t>
            </a:r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1643063" y="6000750"/>
            <a:ext cx="2087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long hair</a:t>
            </a:r>
          </a:p>
        </p:txBody>
      </p:sp>
      <p:pic>
        <p:nvPicPr>
          <p:cNvPr id="5153" name="Picture 33" descr="http://t3.baidu.com/it/u=2554279890,3138122571&amp;fm=23&amp;gp=0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357818" y="3214686"/>
            <a:ext cx="1981100" cy="2885856"/>
          </a:xfrm>
          <a:prstGeom prst="ellipse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 decel="100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decel="100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decel="100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decel="100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 decel="100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decel="100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decel="100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decel="100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" decel="1000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decel="100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decel="100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decel="100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27088" y="4322763"/>
            <a:ext cx="25733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rgbClr val="FF0000"/>
                </a:solidFill>
                <a:ea typeface="华文行楷" pitchFamily="2" charset="-122"/>
              </a:rPr>
              <a:t>outgoing</a:t>
            </a:r>
          </a:p>
        </p:txBody>
      </p:sp>
      <p:pic>
        <p:nvPicPr>
          <p:cNvPr id="3" name="Picture 3" descr="2372156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29190" y="1214422"/>
            <a:ext cx="3864967" cy="2795199"/>
          </a:xfrm>
          <a:prstGeom prst="ellipse">
            <a:avLst/>
          </a:prstGeom>
          <a:noFill/>
          <a:extLst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651500" y="4508500"/>
            <a:ext cx="21732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rgbClr val="FF0000"/>
                </a:solidFill>
                <a:ea typeface="华文行楷" pitchFamily="2" charset="-122"/>
              </a:rPr>
              <a:t>serious</a:t>
            </a:r>
          </a:p>
        </p:txBody>
      </p:sp>
      <p:pic>
        <p:nvPicPr>
          <p:cNvPr id="5" name="Picture 14" descr="http://hiphotos.baidu.com/%CE%D2%B0%AE%B5%C4%C4%C7%B8%F6ta/pic/item/48fe923a65ac001b96ddd85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16437" y="1196752"/>
            <a:ext cx="2198241" cy="2920370"/>
          </a:xfrm>
          <a:prstGeom prst="ellipse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3"/>
          <p:cNvSpPr>
            <a:spLocks noChangeArrowheads="1"/>
          </p:cNvSpPr>
          <p:nvPr/>
        </p:nvSpPr>
        <p:spPr bwMode="auto">
          <a:xfrm>
            <a:off x="179388" y="44450"/>
            <a:ext cx="649287" cy="504825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solidFill>
                  <a:srgbClr val="8700E2"/>
                </a:solidFill>
                <a:latin typeface="Arial Black" pitchFamily="34" charset="0"/>
                <a:ea typeface="黑体" pitchFamily="49" charset="-122"/>
              </a:rPr>
              <a:t>1a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900113" y="90488"/>
            <a:ext cx="698500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zh-CN" sz="3600" b="1">
                <a:solidFill>
                  <a:srgbClr val="9933FF"/>
                </a:solidFill>
                <a:latin typeface="Times New Roman" pitchFamily="18" charset="0"/>
              </a:rPr>
              <a:t>Match each word with its opposite.</a:t>
            </a:r>
          </a:p>
        </p:txBody>
      </p:sp>
      <p:grpSp>
        <p:nvGrpSpPr>
          <p:cNvPr id="8196" name="Group 14"/>
          <p:cNvGrpSpPr>
            <a:grpSpLocks/>
          </p:cNvGrpSpPr>
          <p:nvPr/>
        </p:nvGrpSpPr>
        <p:grpSpPr bwMode="auto">
          <a:xfrm>
            <a:off x="395288" y="1617663"/>
            <a:ext cx="8280400" cy="3251200"/>
            <a:chOff x="388" y="2627"/>
            <a:chExt cx="4899" cy="1587"/>
          </a:xfrm>
        </p:grpSpPr>
        <p:sp>
          <p:nvSpPr>
            <p:cNvPr id="8201" name="AutoShape 6"/>
            <p:cNvSpPr>
              <a:spLocks noChangeArrowheads="1"/>
            </p:cNvSpPr>
            <p:nvPr/>
          </p:nvSpPr>
          <p:spPr bwMode="auto">
            <a:xfrm>
              <a:off x="388" y="2627"/>
              <a:ext cx="4899" cy="1587"/>
            </a:xfrm>
            <a:prstGeom prst="parallelogram">
              <a:avLst>
                <a:gd name="adj" fmla="val 3187"/>
              </a:avLst>
            </a:prstGeom>
            <a:solidFill>
              <a:srgbClr val="CC99FF">
                <a:alpha val="87842"/>
              </a:srgbClr>
            </a:solidFill>
            <a:ln w="444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36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202" name="Text Box 7"/>
            <p:cNvSpPr txBox="1">
              <a:spLocks noChangeArrowheads="1"/>
            </p:cNvSpPr>
            <p:nvPr/>
          </p:nvSpPr>
          <p:spPr bwMode="auto">
            <a:xfrm>
              <a:off x="476" y="2854"/>
              <a:ext cx="4634" cy="13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r>
                <a:rPr lang="en-US" altLang="zh-CN" sz="3600" b="1">
                  <a:solidFill>
                    <a:srgbClr val="000000"/>
                  </a:solidFill>
                  <a:latin typeface="Times New Roman" pitchFamily="18" charset="0"/>
                </a:rPr>
                <a:t>     tall                                      loudly</a:t>
              </a:r>
            </a:p>
            <a:p>
              <a:pPr eaLnBrk="1" hangingPunct="1">
                <a:lnSpc>
                  <a:spcPct val="90000"/>
                </a:lnSpc>
              </a:pPr>
              <a:r>
                <a:rPr lang="en-US" altLang="zh-CN" sz="3600" b="1">
                  <a:solidFill>
                    <a:srgbClr val="000000"/>
                  </a:solidFill>
                  <a:latin typeface="Times New Roman" pitchFamily="18" charset="0"/>
                </a:rPr>
                <a:t>     thin                                short hair</a:t>
              </a:r>
            </a:p>
            <a:p>
              <a:pPr eaLnBrk="1" hangingPunct="1">
                <a:lnSpc>
                  <a:spcPct val="90000"/>
                </a:lnSpc>
              </a:pPr>
              <a:r>
                <a:rPr lang="en-US" altLang="zh-CN" sz="3600" b="1">
                  <a:solidFill>
                    <a:srgbClr val="000000"/>
                  </a:solidFill>
                  <a:latin typeface="Times New Roman" pitchFamily="18" charset="0"/>
                </a:rPr>
                <a:t> long hair                               heavy</a:t>
              </a:r>
            </a:p>
            <a:p>
              <a:pPr eaLnBrk="1" hangingPunct="1">
                <a:lnSpc>
                  <a:spcPct val="90000"/>
                </a:lnSpc>
              </a:pPr>
              <a:r>
                <a:rPr lang="en-US" altLang="zh-CN" sz="3600" b="1">
                  <a:solidFill>
                    <a:srgbClr val="000000"/>
                  </a:solidFill>
                  <a:latin typeface="Times New Roman" pitchFamily="18" charset="0"/>
                </a:rPr>
                <a:t>    quietly                                   short </a:t>
              </a:r>
            </a:p>
          </p:txBody>
        </p:sp>
      </p:grpSp>
      <p:sp>
        <p:nvSpPr>
          <p:cNvPr id="8197" name="Line 8"/>
          <p:cNvSpPr>
            <a:spLocks noChangeShapeType="1"/>
          </p:cNvSpPr>
          <p:nvPr/>
        </p:nvSpPr>
        <p:spPr bwMode="auto">
          <a:xfrm>
            <a:off x="1903413" y="2217738"/>
            <a:ext cx="4613275" cy="1787525"/>
          </a:xfrm>
          <a:prstGeom prst="line">
            <a:avLst/>
          </a:prstGeom>
          <a:noFill/>
          <a:ln w="222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 flipV="1">
            <a:off x="2551113" y="2244725"/>
            <a:ext cx="3689350" cy="1760538"/>
          </a:xfrm>
          <a:prstGeom prst="line">
            <a:avLst/>
          </a:prstGeom>
          <a:noFill/>
          <a:ln w="222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570" name="Line 10"/>
          <p:cNvSpPr>
            <a:spLocks noChangeShapeType="1"/>
          </p:cNvSpPr>
          <p:nvPr/>
        </p:nvSpPr>
        <p:spPr bwMode="auto">
          <a:xfrm>
            <a:off x="2195513" y="2924175"/>
            <a:ext cx="3889375" cy="492125"/>
          </a:xfrm>
          <a:prstGeom prst="line">
            <a:avLst/>
          </a:prstGeom>
          <a:noFill/>
          <a:ln w="222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 flipV="1">
            <a:off x="2551113" y="2820988"/>
            <a:ext cx="3297237" cy="649287"/>
          </a:xfrm>
          <a:prstGeom prst="line">
            <a:avLst/>
          </a:prstGeom>
          <a:noFill/>
          <a:ln w="22225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9" grpId="0" animBg="1"/>
      <p:bldP spid="66570" grpId="0" animBg="1"/>
      <p:bldP spid="665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0" y="3903663"/>
            <a:ext cx="5572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7" tIns="45699" rIns="91397" bIns="45699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>
                <a:solidFill>
                  <a:srgbClr val="3333FF"/>
                </a:solidFill>
                <a:latin typeface="Comic Sans MS" pitchFamily="66" charset="0"/>
              </a:rPr>
              <a:t>Do they look the same?</a:t>
            </a:r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755650" y="4651375"/>
            <a:ext cx="50704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97" tIns="45699" rIns="91397" bIns="45699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4000">
                <a:solidFill>
                  <a:srgbClr val="FF0000"/>
                </a:solidFill>
                <a:latin typeface="Times New Roman" pitchFamily="18" charset="0"/>
                <a:ea typeface="华文彩云" pitchFamily="2" charset="-122"/>
              </a:rPr>
              <a:t>Yes , they do.</a:t>
            </a:r>
          </a:p>
          <a:p>
            <a:pPr eaLnBrk="1" hangingPunct="1"/>
            <a:r>
              <a:rPr kumimoji="1" lang="en-US" altLang="zh-CN" sz="4000">
                <a:solidFill>
                  <a:srgbClr val="FF0000"/>
                </a:solidFill>
                <a:latin typeface="Times New Roman" pitchFamily="18" charset="0"/>
                <a:ea typeface="华文彩云" pitchFamily="2" charset="-122"/>
              </a:rPr>
              <a:t>Because they are twins.</a:t>
            </a:r>
          </a:p>
          <a:p>
            <a:pPr eaLnBrk="1" hangingPunct="1"/>
            <a:r>
              <a:rPr kumimoji="1" lang="en-US" altLang="zh-CN" sz="4000">
                <a:solidFill>
                  <a:srgbClr val="FF0000"/>
                </a:solidFill>
                <a:latin typeface="Times New Roman" pitchFamily="18" charset="0"/>
                <a:ea typeface="华文彩云" pitchFamily="2" charset="-122"/>
              </a:rPr>
              <a:t>They are twin sisters.</a:t>
            </a:r>
            <a:endParaRPr kumimoji="1" lang="zh-CN" altLang="en-US" sz="4000">
              <a:latin typeface="Times New Roman" pitchFamily="18" charset="0"/>
              <a:ea typeface="华文彩云" pitchFamily="2" charset="-122"/>
            </a:endParaRPr>
          </a:p>
        </p:txBody>
      </p:sp>
      <p:pic>
        <p:nvPicPr>
          <p:cNvPr id="178185" name="Picture 9" descr="20087217395687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744088" y="188913"/>
            <a:ext cx="3230563" cy="3600450"/>
          </a:xfrm>
          <a:prstGeom prst="ellipse">
            <a:avLst/>
          </a:prstGeom>
          <a:noFill/>
          <a:extLst/>
        </p:spPr>
      </p:pic>
      <p:pic>
        <p:nvPicPr>
          <p:cNvPr id="178187" name="Picture 11" descr="988a6a893f116bf0f703a67e"/>
          <p:cNvPicPr>
            <a:picLocks noChangeAspect="1" noChangeArrowheads="1"/>
          </p:cNvPicPr>
          <p:nvPr/>
        </p:nvPicPr>
        <p:blipFill rotWithShape="1">
          <a:blip r:embed="rId3">
            <a:extLst/>
          </a:blip>
          <a:srcRect l="2384" t="-6144" r="14706" b="9882"/>
          <a:stretch/>
        </p:blipFill>
        <p:spPr bwMode="auto">
          <a:xfrm>
            <a:off x="4499992" y="264318"/>
            <a:ext cx="3812948" cy="3668737"/>
          </a:xfrm>
          <a:prstGeom prst="ellipse">
            <a:avLst/>
          </a:prstGeom>
          <a:noFill/>
          <a:extLst/>
        </p:spPr>
      </p:pic>
      <p:sp>
        <p:nvSpPr>
          <p:cNvPr id="9222" name="Rectangle 12"/>
          <p:cNvSpPr>
            <a:spLocks noChangeArrowheads="1"/>
          </p:cNvSpPr>
          <p:nvPr/>
        </p:nvSpPr>
        <p:spPr bwMode="auto">
          <a:xfrm>
            <a:off x="5761038" y="3956050"/>
            <a:ext cx="12906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600">
                <a:solidFill>
                  <a:srgbClr val="3333FF"/>
                </a:solidFill>
                <a:latin typeface="Comic Sans MS" pitchFamily="66" charset="0"/>
              </a:rPr>
              <a:t>Why</a:t>
            </a:r>
            <a:r>
              <a:rPr kumimoji="1" lang="en-US" altLang="zh-CN">
                <a:solidFill>
                  <a:srgbClr val="3333FF"/>
                </a:solidFill>
                <a:latin typeface="Comic Sans MS" pitchFamily="66" charset="0"/>
              </a:rPr>
              <a:t>?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8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260350"/>
            <a:ext cx="7956550" cy="6477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600" b="1" smtClean="0">
                <a:solidFill>
                  <a:srgbClr val="6600CC"/>
                </a:solidFill>
                <a:latin typeface="Comic Sans MS" pitchFamily="66" charset="0"/>
              </a:rPr>
              <a:t>Let’s have a look at these twins.</a:t>
            </a:r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179388" y="5734050"/>
            <a:ext cx="89646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 b="1">
                <a:solidFill>
                  <a:srgbClr val="3333FF"/>
                </a:solidFill>
                <a:latin typeface="Comic Sans MS" pitchFamily="66" charset="0"/>
              </a:rPr>
              <a:t>Look carefully, then let’s play a game.</a:t>
            </a:r>
          </a:p>
        </p:txBody>
      </p:sp>
      <p:pic>
        <p:nvPicPr>
          <p:cNvPr id="10244" name="Picture 6" descr="}[RT4JZ$H$`H3B9{H_MP(L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08050"/>
            <a:ext cx="8137525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545</Words>
  <Application>Microsoft Office PowerPoint</Application>
  <PresentationFormat>全屏显示(4:3)</PresentationFormat>
  <Paragraphs>149</Paragraphs>
  <Slides>29</Slides>
  <Notes>2</Notes>
  <HiddenSlides>1</HiddenSlides>
  <MMClips>2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Arial</vt:lpstr>
      <vt:lpstr>宋体</vt:lpstr>
      <vt:lpstr>Calibri</vt:lpstr>
      <vt:lpstr>Times New Roman</vt:lpstr>
      <vt:lpstr>华文行楷</vt:lpstr>
      <vt:lpstr>Arial Black</vt:lpstr>
      <vt:lpstr>黑体</vt:lpstr>
      <vt:lpstr>Comic Sans MS</vt:lpstr>
      <vt:lpstr>华文彩云</vt:lpstr>
      <vt:lpstr>楷体_GB2312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Liu Xiang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clf</dc:creator>
  <cp:lastModifiedBy>user</cp:lastModifiedBy>
  <cp:revision>138</cp:revision>
  <dcterms:created xsi:type="dcterms:W3CDTF">2009-04-17T13:25:24Z</dcterms:created>
  <dcterms:modified xsi:type="dcterms:W3CDTF">2015-08-12T06:35:18Z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000800ee2a0000000000010250600207f7000400038000</vt:lpwstr>
  </property>
</Properties>
</file>